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5" r:id="rId8"/>
    <p:sldId id="263" r:id="rId9"/>
    <p:sldId id="266" r:id="rId10"/>
    <p:sldId id="264" r:id="rId11"/>
  </p:sldIdLst>
  <p:sldSz cx="9144000" cy="6858000" type="screen4x3"/>
  <p:notesSz cx="6669088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1" clrIdx="0"/>
  <p:cmAuthor id="1" name="ADMIN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FF6600"/>
    <a:srgbClr val="993300"/>
    <a:srgbClr val="008000"/>
    <a:srgbClr val="777777"/>
    <a:srgbClr val="FFFFCC"/>
    <a:srgbClr val="C0C0C0"/>
    <a:srgbClr val="DDDDDD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90" autoAdjust="0"/>
    <p:restoredTop sz="93425" autoAdjust="0"/>
  </p:normalViewPr>
  <p:slideViewPr>
    <p:cSldViewPr>
      <p:cViewPr>
        <p:scale>
          <a:sx n="89" d="100"/>
          <a:sy n="89" d="100"/>
        </p:scale>
        <p:origin x="-7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384"/>
    </p:cViewPr>
  </p:sorterViewPr>
  <p:notesViewPr>
    <p:cSldViewPr>
      <p:cViewPr varScale="1">
        <p:scale>
          <a:sx n="79" d="100"/>
          <a:sy n="79" d="100"/>
        </p:scale>
        <p:origin x="-3378" y="-102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15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15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fld id="{7CD327D2-79E1-45B5-A3FD-3BC1C11E33C1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9568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150" y="0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ctr" compatLnSpc="1"/>
          <a:lstStyle/>
          <a:p>
            <a:endParaRPr lang="fr-FR" dirty="0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212" y="4715907"/>
            <a:ext cx="4890664" cy="446770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t" compatLnSpc="1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150" y="9431814"/>
            <a:ext cx="2889938" cy="4964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67" tIns="45734" rIns="91467" bIns="45734" anchor="b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fld id="{3EDCD74F-CD2D-4ECF-9C4F-D2822658F12B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114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CD74F-CD2D-4ECF-9C4F-D2822658F12B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fr-FR" sz="2400">
              <a:solidFill>
                <a:schemeClr val="tx1">
                  <a:alpha val="100000"/>
                </a:schemeClr>
              </a:solidFill>
              <a:latin typeface="Times New Roman"/>
            </a:endParaRPr>
          </a:p>
        </p:txBody>
      </p:sp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fr-FR" sz="2400">
              <a:solidFill>
                <a:schemeClr val="tx1">
                  <a:alpha val="100000"/>
                </a:schemeClr>
              </a:solidFill>
              <a:latin typeface="Times New Roman"/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3657600" cy="182245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>
                    <a:alpha val="100000"/>
                  </a:schemeClr>
                </a:solidFill>
              </a:defRPr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grpSp>
        <p:nvGrpSpPr>
          <p:cNvPr id="8210" name="Group 18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204" name="AutoShape 12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  <p:sp>
          <p:nvSpPr>
            <p:cNvPr id="8205" name="AutoShape 13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</p:grpSp>
      <p:sp>
        <p:nvSpPr>
          <p:cNvPr id="8206" name="Rectangle 1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667000" y="6553200"/>
            <a:ext cx="1905000" cy="304800"/>
          </a:xfrm>
          <a:prstGeom prst="rect">
            <a:avLst/>
          </a:pr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anchor="b" compatLnSpc="1">
            <a:spAutoFit/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>
                    <a:alpha val="100000"/>
                  </a:schemeClr>
                </a:solidFill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8207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195888" y="6553200"/>
            <a:ext cx="3279775" cy="304800"/>
          </a:xfrm>
          <a:prstGeom prst="rect">
            <a:avLst/>
          </a:pr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anchor="b" compatLnSpc="1">
            <a:spAutoFit/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alpha val="100000"/>
                  </a:schemeClr>
                </a:solidFill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8209" name="Rectangle 1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525" y="6359525"/>
            <a:ext cx="587375" cy="488950"/>
          </a:xfrm>
        </p:spPr>
        <p:txBody>
          <a:bodyPr/>
          <a:lstStyle>
            <a:lvl1pPr>
              <a:defRPr sz="2600"/>
            </a:lvl1pPr>
          </a:lstStyle>
          <a:p>
            <a:fld id="{A136B56B-DE4D-4B8F-8F4E-D1B359A3E9E0}" type="slidenum">
              <a:rPr lang="fr-FR" sz="2600"/>
              <a:pPr/>
              <a:t>‹N°›</a:t>
            </a:fld>
            <a:endParaRPr lang="fr-FR" sz="2600"/>
          </a:p>
        </p:txBody>
      </p:sp>
      <p:sp>
        <p:nvSpPr>
          <p:cNvPr id="821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1425575"/>
            <a:ext cx="7772400" cy="1143000"/>
          </a:xfrm>
        </p:spPr>
        <p:txBody>
          <a:bodyPr anchor="ctr"/>
          <a:lstStyle>
            <a:lvl1pPr algn="ctr">
              <a:defRPr>
                <a:solidFill>
                  <a:schemeClr val="tx1">
                    <a:alpha val="100000"/>
                  </a:schemeClr>
                </a:solidFill>
              </a:defRPr>
            </a:lvl1pPr>
          </a:lstStyle>
          <a:p>
            <a:r>
              <a:rPr lang="fr-FR"/>
              <a:t>Cliquez pour modifier le style du titre du masque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14282" y="0"/>
            <a:ext cx="8686800" cy="642918"/>
          </a:xfrm>
        </p:spPr>
        <p:txBody>
          <a:bodyPr rtlCol="0" anchor="ctr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40CEC-BF4F-4DB5-8486-CE1BA7DA8D8A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3924300" cy="48768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991100" y="1219200"/>
            <a:ext cx="3924300" cy="48768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F82E3-BD10-43FF-A36F-422FB80504C7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0" anchor="ctr"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3E563-7086-456A-A446-81D432CA980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>
            <a:lvl1pPr>
              <a:defRPr b="0"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AFD53-958B-40AF-98D7-CD557998A285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169F4-871C-46DC-971C-75D3D84FB504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rtlCol="0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5D09E-057E-4A7E-87D3-7B615C80C27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9AADC-1E4C-4920-8EEE-EB24137E29FD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424732"/>
          </a:xfrm>
        </p:spPr>
        <p:txBody>
          <a:bodyPr rtlCol="0" anchor="t" anchorCtr="0">
            <a:spAutoFit/>
          </a:bodyPr>
          <a:lstStyle>
            <a:lvl1pPr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642910" y="1071546"/>
            <a:ext cx="8272490" cy="5500726"/>
          </a:xfrm>
        </p:spPr>
        <p:txBody>
          <a:bodyPr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9ADA2-9A2B-4C20-AA99-7A314975BC9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5"/>
          <p:cNvSpPr>
            <a:spLocks noChangeArrowheads="1"/>
          </p:cNvSpPr>
          <p:nvPr userDrawn="1"/>
        </p:nvSpPr>
        <p:spPr bwMode="auto">
          <a:xfrm>
            <a:off x="214282" y="6488692"/>
            <a:ext cx="8929718" cy="36933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ctr" compatLnSpc="1">
            <a:spAutoFit/>
          </a:bodyPr>
          <a:lstStyle/>
          <a:p>
            <a:endParaRPr lang="fr-FR" b="1" cap="none" spc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285719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fr-FR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14282" y="0"/>
            <a:ext cx="2714644" cy="9286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fr-FR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42852"/>
            <a:ext cx="8686800" cy="71438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b" compatLnSpc="1"/>
          <a:lstStyle/>
          <a:p>
            <a:pPr lvl="0"/>
            <a:r>
              <a:rPr lang="fr-FR" dirty="0"/>
              <a:t>Cliquez pour modifier le style du titre du masque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34" y="1071546"/>
            <a:ext cx="8415366" cy="53578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496050"/>
            <a:ext cx="587375" cy="3365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b" anchorCtr="1" compatLnSpc="1">
            <a:spAutoFit/>
          </a:bodyPr>
          <a:lstStyle>
            <a:lvl1pPr algn="l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>
                    <a:alpha val="100000"/>
                  </a:schemeClr>
                </a:solidFill>
                <a:latin typeface="+mn-lt"/>
              </a:defRPr>
            </a:lvl1pPr>
          </a:lstStyle>
          <a:p>
            <a:fld id="{D3C9ADA2-9A2B-4C20-AA99-7A314975BC91}" type="slidenum">
              <a:rPr lang="fr-FR"/>
              <a:pPr/>
              <a:t>‹N°›</a:t>
            </a:fld>
            <a:endParaRPr lang="fr-FR" dirty="0"/>
          </a:p>
        </p:txBody>
      </p:sp>
      <p:grpSp>
        <p:nvGrpSpPr>
          <p:cNvPr id="1045" name="Group 21"/>
          <p:cNvGrpSpPr>
            <a:grpSpLocks/>
          </p:cNvGrpSpPr>
          <p:nvPr/>
        </p:nvGrpSpPr>
        <p:grpSpPr bwMode="auto">
          <a:xfrm>
            <a:off x="285720" y="642918"/>
            <a:ext cx="8610600" cy="319088"/>
            <a:chOff x="144" y="1248"/>
            <a:chExt cx="4656" cy="201"/>
          </a:xfrm>
        </p:grpSpPr>
        <p:sp>
          <p:nvSpPr>
            <p:cNvPr id="1036" name="AutoShape 12"/>
            <p:cNvSpPr>
              <a:spLocks noChangeArrowheads="1"/>
            </p:cNvSpPr>
            <p:nvPr/>
          </p:nvSpPr>
          <p:spPr bwMode="auto">
            <a:xfrm>
              <a:off x="384" y="1248"/>
              <a:ext cx="4416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  <p:sp>
          <p:nvSpPr>
            <p:cNvPr id="1044" name="AutoShape 20"/>
            <p:cNvSpPr>
              <a:spLocks noChangeArrowheads="1"/>
            </p:cNvSpPr>
            <p:nvPr/>
          </p:nvSpPr>
          <p:spPr bwMode="auto">
            <a:xfrm flipH="1">
              <a:off x="144" y="1248"/>
              <a:ext cx="248" cy="201"/>
            </a:xfrm>
            <a:prstGeom prst="flowChartDelay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</p:grpSp>
      <p:sp>
        <p:nvSpPr>
          <p:cNvPr id="1050" name="Text Box 26"/>
          <p:cNvSpPr txBox="1">
            <a:spLocks noChangeArrowheads="1"/>
          </p:cNvSpPr>
          <p:nvPr userDrawn="1"/>
        </p:nvSpPr>
        <p:spPr bwMode="auto">
          <a:xfrm>
            <a:off x="428596" y="6550223"/>
            <a:ext cx="8715404" cy="30777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chemeClr val="bg1">
                    <a:alpha val="100000"/>
                  </a:schemeClr>
                </a:solidFill>
                <a:latin typeface="Arial"/>
              </a:rPr>
              <a:t>© Partouche</a:t>
            </a:r>
            <a:r>
              <a:rPr lang="fr-FR" sz="1400" b="1" baseline="0" dirty="0" smtClean="0">
                <a:solidFill>
                  <a:schemeClr val="bg1">
                    <a:alpha val="100000"/>
                  </a:schemeClr>
                </a:solidFill>
                <a:latin typeface="Arial"/>
              </a:rPr>
              <a:t> David / 2007 version 0.1</a:t>
            </a:r>
            <a:endParaRPr lang="fr-FR" sz="1400" b="1" dirty="0">
              <a:solidFill>
                <a:schemeClr val="bg1">
                  <a:alpha val="100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fontAlgn="base">
        <a:lnSpc>
          <a:spcPct val="90000"/>
        </a:lnSpc>
        <a:spcBef>
          <a:spcPct val="0"/>
        </a:spcBef>
        <a:spcAft>
          <a:spcPct val="0"/>
        </a:spcAft>
        <a:defRPr sz="2800" b="0">
          <a:solidFill>
            <a:srgbClr val="000000">
              <a:alpha val="100000"/>
            </a:srgbClr>
          </a:solidFill>
          <a:latin typeface="+mn-lt"/>
          <a:ea typeface="+mj-ea"/>
          <a:cs typeface="+mj-cs"/>
        </a:defRPr>
      </a:lvl1pPr>
      <a:lvl2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2pPr>
      <a:lvl3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3pPr>
      <a:lvl4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4pPr>
      <a:lvl5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5pPr>
      <a:lvl6pPr marL="4572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6pPr>
      <a:lvl7pPr marL="9144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7pPr>
      <a:lvl8pPr marL="13716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8pPr>
      <a:lvl9pPr marL="18288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9pPr>
    </p:titleStyle>
    <p:bodyStyle>
      <a:lvl1pPr marL="342900" indent="-3429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Font typeface="Wingdings"/>
        <a:buChar char="l"/>
        <a:defRPr sz="2800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1pPr>
      <a:lvl2pPr marL="742950" indent="-28575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Char char="–"/>
        <a:defRPr sz="2400">
          <a:solidFill>
            <a:schemeClr val="tx1">
              <a:alpha val="100000"/>
            </a:schemeClr>
          </a:solidFill>
          <a:latin typeface="+mn-lt"/>
        </a:defRPr>
      </a:lvl2pPr>
      <a:lvl3pPr marL="11430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Font typeface="Wingdings"/>
        <a:buChar char="ü"/>
        <a:defRPr sz="2000">
          <a:solidFill>
            <a:schemeClr val="tx1">
              <a:alpha val="100000"/>
            </a:schemeClr>
          </a:solidFill>
          <a:latin typeface="+mn-lt"/>
        </a:defRPr>
      </a:lvl3pPr>
      <a:lvl4pPr marL="16002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80000"/>
        <a:buChar char="–"/>
        <a:defRPr>
          <a:solidFill>
            <a:schemeClr val="tx1">
              <a:alpha val="100000"/>
            </a:schemeClr>
          </a:solidFill>
          <a:latin typeface="+mn-lt"/>
        </a:defRPr>
      </a:lvl4pPr>
      <a:lvl5pPr marL="20574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5pPr>
      <a:lvl6pPr marL="25146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6pPr>
      <a:lvl7pPr marL="29718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7pPr>
      <a:lvl8pPr marL="34290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8pPr>
      <a:lvl9pPr marL="38862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fr-FR" dirty="0" smtClean="0"/>
              <a:t>Type de contenu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Colonne de site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Une colonne de site permet de définir un champs qui sera exploitable au sein de la collection de site dans laquelle il est crée.</a:t>
            </a:r>
          </a:p>
          <a:p>
            <a:pPr lvl="1"/>
            <a:r>
              <a:rPr lang="fr-FR" dirty="0" smtClean="0"/>
              <a:t>Cela permet d’uniformiser, de standardiser un champs.</a:t>
            </a:r>
          </a:p>
          <a:p>
            <a:pPr lvl="1"/>
            <a:r>
              <a:rPr lang="fr-FR" dirty="0" smtClean="0"/>
              <a:t>Cela permet également de rendre une liste &amp; son contenu accessible sur les autres sites d’une collection.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Exemple : Pour les sites équipes on peut créer une liste de contacts qui sera accessible pour tous les sous sites.</a:t>
            </a:r>
          </a:p>
          <a:p>
            <a:pPr lvl="1"/>
            <a:r>
              <a:rPr lang="fr-FR" dirty="0" smtClean="0"/>
              <a:t>On peut créer un standard pour les états des documents, ce standard comprendra 4 états ( </a:t>
            </a:r>
            <a:r>
              <a:rPr lang="fr-FR" dirty="0" err="1" smtClean="0"/>
              <a:t>Draft</a:t>
            </a:r>
            <a:r>
              <a:rPr lang="fr-FR" dirty="0" smtClean="0"/>
              <a:t>, à </a:t>
            </a:r>
            <a:r>
              <a:rPr lang="fr-FR" dirty="0" err="1" smtClean="0"/>
              <a:t>valider,validé</a:t>
            </a:r>
            <a:r>
              <a:rPr lang="fr-FR" dirty="0" smtClean="0"/>
              <a:t>, archivé).</a:t>
            </a:r>
          </a:p>
          <a:p>
            <a:pPr lvl="1"/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Mise en œuvre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Pour éditer les colonnes de sites :</a:t>
            </a:r>
          </a:p>
          <a:p>
            <a:pPr lvl="1"/>
            <a:r>
              <a:rPr lang="fr-FR" dirty="0" smtClean="0"/>
              <a:t>Aller dans la pages d’administration d’un site top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1"/>
            <a:r>
              <a:rPr lang="fr-FR" dirty="0" smtClean="0"/>
              <a:t>Puis sur le lien « Colonne de  Site » dans la rubrique Galerie.</a:t>
            </a:r>
          </a:p>
          <a:p>
            <a:pPr lvl="1"/>
            <a:r>
              <a:rPr lang="fr-FR" dirty="0" smtClean="0"/>
              <a:t>On peut alors </a:t>
            </a:r>
            <a:r>
              <a:rPr lang="fr-FR" dirty="0" smtClean="0"/>
              <a:t>créer </a:t>
            </a:r>
            <a:r>
              <a:rPr lang="fr-FR" dirty="0" smtClean="0"/>
              <a:t>une colonne de site.</a:t>
            </a:r>
          </a:p>
          <a:p>
            <a:pPr>
              <a:buNone/>
            </a:pPr>
            <a:r>
              <a:rPr lang="fr-FR" dirty="0" smtClean="0"/>
              <a:t>Application :</a:t>
            </a:r>
          </a:p>
          <a:p>
            <a:pPr lvl="1"/>
            <a:r>
              <a:rPr lang="fr-FR" dirty="0" smtClean="0"/>
              <a:t>Créer une colonne de site « état du document », qui proposera un choix sur les valeurs suivantes ( </a:t>
            </a:r>
            <a:r>
              <a:rPr lang="fr-FR" dirty="0" err="1" smtClean="0"/>
              <a:t>Draft</a:t>
            </a:r>
            <a:r>
              <a:rPr lang="fr-FR" dirty="0" smtClean="0"/>
              <a:t>, en cours de validation, validé)</a:t>
            </a:r>
          </a:p>
          <a:p>
            <a:pPr lvl="1"/>
            <a:r>
              <a:rPr lang="fr-FR" dirty="0" smtClean="0"/>
              <a:t>Créer une liste contact intitulé client dans le site racine, et créer une colonne Client, qui permettra de sélectionner un client de la liste.</a:t>
            </a:r>
          </a:p>
          <a:p>
            <a:pPr lvl="1"/>
            <a:r>
              <a:rPr lang="fr-FR" dirty="0" smtClean="0"/>
              <a:t>Créer une bibliothèque de document et insérer un champs Client et un champ état du document à partir des colonne de site.</a:t>
            </a:r>
          </a:p>
          <a:p>
            <a:pPr lvl="1"/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Type de contenu – Content Type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 smtClean="0">
                <a:solidFill>
                  <a:srgbClr val="000000"/>
                </a:solidFill>
              </a:rPr>
              <a:t>Le « content type » définit les attributs d’une liste, d’un document ou d’un répertoire. </a:t>
            </a:r>
          </a:p>
          <a:p>
            <a:pPr>
              <a:buNone/>
            </a:pPr>
            <a:r>
              <a:rPr lang="fr-FR" sz="2000" dirty="0" smtClean="0">
                <a:solidFill>
                  <a:srgbClr val="000000"/>
                </a:solidFill>
              </a:rPr>
              <a:t>Ils spécifient : </a:t>
            </a:r>
          </a:p>
          <a:p>
            <a:r>
              <a:rPr lang="fr-FR" sz="2000" dirty="0" smtClean="0">
                <a:solidFill>
                  <a:srgbClr val="000000"/>
                </a:solidFill>
              </a:rPr>
              <a:t> Un </a:t>
            </a:r>
            <a:r>
              <a:rPr lang="fr-FR" sz="2000" dirty="0" smtClean="0">
                <a:solidFill>
                  <a:srgbClr val="000000"/>
                </a:solidFill>
                <a:cs typeface="Calibri" pitchFamily="34" charset="0"/>
              </a:rPr>
              <a:t>ensemble</a:t>
            </a:r>
            <a:r>
              <a:rPr lang="fr-FR" sz="2000" dirty="0" smtClean="0">
                <a:solidFill>
                  <a:srgbClr val="000000"/>
                </a:solidFill>
              </a:rPr>
              <a:t> de propriétés </a:t>
            </a:r>
          </a:p>
          <a:p>
            <a:r>
              <a:rPr lang="fr-FR" sz="2000" dirty="0" smtClean="0">
                <a:solidFill>
                  <a:srgbClr val="000000"/>
                </a:solidFill>
              </a:rPr>
              <a:t> Des </a:t>
            </a:r>
            <a:r>
              <a:rPr lang="fr-FR" sz="2000" dirty="0" err="1" smtClean="0">
                <a:solidFill>
                  <a:srgbClr val="000000"/>
                </a:solidFill>
              </a:rPr>
              <a:t>worklows</a:t>
            </a:r>
            <a:r>
              <a:rPr lang="fr-FR" sz="20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fr-FR" sz="2000" dirty="0" smtClean="0">
                <a:solidFill>
                  <a:srgbClr val="000000"/>
                </a:solidFill>
              </a:rPr>
              <a:t> Un modèle </a:t>
            </a:r>
          </a:p>
          <a:p>
            <a:r>
              <a:rPr lang="fr-FR" sz="2000" dirty="0" smtClean="0">
                <a:solidFill>
                  <a:srgbClr val="000000"/>
                </a:solidFill>
              </a:rPr>
              <a:t> Des conversions de documents </a:t>
            </a:r>
          </a:p>
          <a:p>
            <a:r>
              <a:rPr lang="fr-FR" sz="2000" dirty="0" smtClean="0">
                <a:solidFill>
                  <a:srgbClr val="000000"/>
                </a:solidFill>
              </a:rPr>
              <a:t> Des fonctionnalités spécifiques </a:t>
            </a:r>
          </a:p>
          <a:p>
            <a:pPr>
              <a:buNone/>
            </a:pPr>
            <a:endParaRPr lang="fr-FR" sz="1800" dirty="0" smtClean="0">
              <a:solidFill>
                <a:srgbClr val="000000"/>
              </a:solidFill>
            </a:endParaRPr>
          </a:p>
          <a:p>
            <a:r>
              <a:rPr lang="fr-FR" sz="2000" dirty="0" smtClean="0">
                <a:solidFill>
                  <a:srgbClr val="000000"/>
                </a:solidFill>
              </a:rPr>
              <a:t>Un « content type » s’associe avec une liste ou une bibliothèque. On spécifie ainsi qu’une liste ou une bibliothèque contiendra des éléments ayant les caractéristiques du « content type » et autorisera l’utilisateur à créer un nouvel élément de ce même type. 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: Création d’un type </a:t>
            </a:r>
            <a:r>
              <a:rPr lang="fr-FR" smtClean="0"/>
              <a:t>de contenu « document »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Accessible sur le Top </a:t>
            </a:r>
            <a:r>
              <a:rPr lang="fr-FR" dirty="0" err="1" smtClean="0"/>
              <a:t>Level</a:t>
            </a:r>
            <a:r>
              <a:rPr lang="fr-FR" dirty="0" smtClean="0"/>
              <a:t> :</a:t>
            </a:r>
          </a:p>
          <a:p>
            <a:pPr lvl="1"/>
            <a:r>
              <a:rPr lang="fr-FR" dirty="0" smtClean="0"/>
              <a:t>&lt;Top </a:t>
            </a:r>
            <a:r>
              <a:rPr lang="fr-FR" dirty="0" err="1" smtClean="0"/>
              <a:t>Level</a:t>
            </a:r>
            <a:r>
              <a:rPr lang="fr-FR" dirty="0" smtClean="0"/>
              <a:t>&gt; Paramètres du site &gt; Galerie des types de contenu de site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428868"/>
            <a:ext cx="6772275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Création d’un type de contenu - Document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 smtClean="0"/>
              <a:t>Notre type de contenu hérite du type de contenu Document.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643050"/>
            <a:ext cx="7019925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Modification d’un type de contenu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071546"/>
            <a:ext cx="7929618" cy="1000132"/>
          </a:xfrm>
        </p:spPr>
        <p:txBody>
          <a:bodyPr/>
          <a:lstStyle/>
          <a:p>
            <a:r>
              <a:rPr lang="fr-FR" dirty="0" smtClean="0"/>
              <a:t>Pour modifier un type de contenu, il suffit de le sélectionner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928802"/>
            <a:ext cx="6781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Ajout de type de contenu sur une liste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071546"/>
            <a:ext cx="8072494" cy="1357322"/>
          </a:xfrm>
        </p:spPr>
        <p:txBody>
          <a:bodyPr/>
          <a:lstStyle/>
          <a:p>
            <a:r>
              <a:rPr lang="fr-FR" dirty="0" smtClean="0"/>
              <a:t>La page des paramètres de la liste permet d’éditer les type des contenus utilisés sur la liste…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8</a:t>
            </a:fld>
            <a:endParaRPr lang="fr-FR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2567900"/>
            <a:ext cx="5405427" cy="3847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Personnalisation d’un type contenu de site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071546"/>
            <a:ext cx="7858180" cy="1500198"/>
          </a:xfrm>
        </p:spPr>
        <p:txBody>
          <a:bodyPr/>
          <a:lstStyle/>
          <a:p>
            <a:r>
              <a:rPr lang="fr-FR" dirty="0" smtClean="0"/>
              <a:t>On peut lui ajouter des colonnes de site ou modifier des propriété comme le modèle de document par défaut..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2519368"/>
            <a:ext cx="6215074" cy="433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Autorisation de la gestion des types de contenu /liste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071546"/>
            <a:ext cx="8001056" cy="928694"/>
          </a:xfrm>
        </p:spPr>
        <p:txBody>
          <a:bodyPr/>
          <a:lstStyle/>
          <a:p>
            <a:r>
              <a:rPr lang="fr-FR" sz="2400" dirty="0" smtClean="0"/>
              <a:t>Dans une liste ou bibliothèque de document SharePoint, on peut autoriser la gestion des types de contenu.</a:t>
            </a:r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928802"/>
            <a:ext cx="70580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osia.SC.v.0.01.2003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8DB3E2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anchor="ctr" anchorCtr="1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None/>
          <a:tabLst/>
          <a:defRPr kumimoji="0" lang="en-US" sz="1600" b="1" i="0" u="none" strike="noStrike" baseline="0">
            <a:solidFill>
              <a:schemeClr val="bg1">
                <a:alpha val="100000"/>
              </a:schemeClr>
            </a:solidFill>
            <a:effectLst/>
            <a:latin typeface="Arial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anchor="ctr" anchorCtr="1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None/>
          <a:tabLst/>
          <a:defRPr kumimoji="0" lang="en-US" sz="1600" b="1" i="0" u="none" strike="noStrike" baseline="0">
            <a:solidFill>
              <a:schemeClr val="bg1">
                <a:alpha val="100000"/>
              </a:schemeClr>
            </a:solidFill>
            <a:effectLst/>
            <a:latin typeface="Arial"/>
          </a:defRPr>
        </a:defPPr>
      </a:lstStyle>
    </a:lnDef>
  </a:objectDefaults>
  <a:extraClrSchemeLst>
    <a:extraClrScheme>
      <a:clrScheme name="ecosia.SC.v.0.01.2003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sia.SC.v.0.01.2003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sia.SC.v.0.01.2003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sia.SC.v.0.01.2003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 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 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682B7A1AEB5A47B18A6F0AAF5887A7" ma:contentTypeVersion="0" ma:contentTypeDescription="Crée un document." ma:contentTypeScope="" ma:versionID="85d6159bf644aaa09b6f8fa3f27872c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fe331b061e72866024fe28ebad680d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A8EBE14-FB2B-4127-BD48-629DAED72751}"/>
</file>

<file path=customXml/itemProps2.xml><?xml version="1.0" encoding="utf-8"?>
<ds:datastoreItem xmlns:ds="http://schemas.openxmlformats.org/officeDocument/2006/customXml" ds:itemID="{25B7EEF4-C47B-4908-AA44-3DD2B0830BD9}"/>
</file>

<file path=customXml/itemProps3.xml><?xml version="1.0" encoding="utf-8"?>
<ds:datastoreItem xmlns:ds="http://schemas.openxmlformats.org/officeDocument/2006/customXml" ds:itemID="{B1D625E1-0C0D-4487-9233-0A694E097A9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19958</TotalTime>
  <Words>374</Words>
  <Application>Microsoft Office PowerPoint</Application>
  <PresentationFormat>Affichage à l'écran (4:3)</PresentationFormat>
  <Paragraphs>52</Paragraphs>
  <Slides>10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ecosia.SC.v.0.01.2003</vt:lpstr>
      <vt:lpstr>Type de contenu</vt:lpstr>
      <vt:lpstr>Colonne de site</vt:lpstr>
      <vt:lpstr>Mise en œuvre</vt:lpstr>
      <vt:lpstr>Type de contenu – Content Type</vt:lpstr>
      <vt:lpstr>Exemple : Création d’un type de contenu « document »</vt:lpstr>
      <vt:lpstr>Création d’un type de contenu - Document</vt:lpstr>
      <vt:lpstr>Modification d’un type de contenu</vt:lpstr>
      <vt:lpstr>Ajout de type de contenu sur une liste</vt:lpstr>
      <vt:lpstr>Personnalisation d’un type contenu de site</vt:lpstr>
      <vt:lpstr>Autorisation de la gestion des types de contenu /liste</vt:lpstr>
    </vt:vector>
  </TitlesOfParts>
  <Company>ECOSIA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Collection de sites</dc:title>
  <dc:subject>MOSS</dc:subject>
  <dc:creator>Partouche David</dc:creator>
  <cp:lastModifiedBy>PARTOUCHE DAVID</cp:lastModifiedBy>
  <cp:revision>382</cp:revision>
  <cp:lastPrinted>1601-01-01T00:00:00Z</cp:lastPrinted>
  <dcterms:created xsi:type="dcterms:W3CDTF">2003-11-25T08:39:33Z</dcterms:created>
  <dcterms:modified xsi:type="dcterms:W3CDTF">2012-04-24T15:39:57Z</dcterms:modified>
  <cp:category>Support de cours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0x010100FF682B7A1AEB5A47B18A6F0AAF5887A7</vt:lpwstr>
  </property>
</Properties>
</file>